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939" r:id="rId2"/>
    <p:sldId id="1030" r:id="rId3"/>
    <p:sldId id="1045" r:id="rId4"/>
    <p:sldId id="1046" r:id="rId5"/>
    <p:sldId id="1047" r:id="rId6"/>
    <p:sldId id="1048" r:id="rId7"/>
    <p:sldId id="1049" r:id="rId8"/>
    <p:sldId id="1050" r:id="rId9"/>
    <p:sldId id="1051" r:id="rId10"/>
    <p:sldId id="1052" r:id="rId11"/>
    <p:sldId id="1053" r:id="rId12"/>
    <p:sldId id="1054" r:id="rId13"/>
    <p:sldId id="1055" r:id="rId14"/>
    <p:sldId id="1057" r:id="rId15"/>
    <p:sldId id="1044" r:id="rId16"/>
    <p:sldId id="1014" r:id="rId17"/>
  </p:sldIdLst>
  <p:sldSz cx="9144000" cy="5143500" type="screen16x9"/>
  <p:notesSz cx="6858000" cy="9144000"/>
  <p:embeddedFontLst>
    <p:embeddedFont>
      <p:font typeface="Arial Black" panose="020B0A04020102020204" pitchFamily="34" charset="0"/>
      <p:bold r:id="rId19"/>
    </p:embeddedFont>
    <p:embeddedFont>
      <p:font typeface="Calibri" panose="020F0502020204030204" pitchFamily="34" charset="0"/>
      <p:regular r:id="rId20"/>
      <p:bold r:id="rId21"/>
      <p:italic r:id="rId22"/>
      <p:boldItalic r:id="rId23"/>
    </p:embeddedFont>
    <p:embeddedFont>
      <p:font typeface="Cambria" panose="02040503050406030204" pitchFamily="18" charset="0"/>
      <p:regular r:id="rId24"/>
      <p:bold r:id="rId25"/>
      <p:italic r:id="rId26"/>
      <p:boldItalic r:id="rId27"/>
    </p:embeddedFont>
    <p:embeddedFont>
      <p:font typeface="Noto Sans Symbols" panose="020B0604020202020204" charset="0"/>
      <p:regular r:id="rId28"/>
      <p:bold r:id="rId29"/>
      <p:italic r:id="rId30"/>
      <p:boldItalic r:id="rId31"/>
    </p:embeddedFont>
    <p:embeddedFont>
      <p:font typeface="Public Sans"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varScale="1">
        <p:scale>
          <a:sx n="104" d="100"/>
          <a:sy n="104" d="100"/>
        </p:scale>
        <p:origin x="1114" y="72"/>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219" Type="http://schemas.openxmlformats.org/officeDocument/2006/relationships/presProps" Target="presProps.xml"/><Relationship Id="rId3" Type="http://schemas.openxmlformats.org/officeDocument/2006/relationships/slide" Target="slides/slide2.xml"/><Relationship Id="rId2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Kishorekumarkk11/Full-Stack-SRS" TargetMode="External"/><Relationship Id="rId1" Type="http://schemas.openxmlformats.org/officeDocument/2006/relationships/slideLayout" Target="../slideLayouts/slideLayout105.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02490" y="2131194"/>
            <a:ext cx="4148283" cy="369332"/>
          </a:xfrm>
        </p:spPr>
        <p:txBody>
          <a:bodyPr/>
          <a:lstStyle/>
          <a:p>
            <a:r>
              <a:rPr lang="en-US" sz="1800" dirty="0">
                <a:latin typeface="Arial Black" panose="020B0A04020102020204" pitchFamily="34" charset="0"/>
              </a:rPr>
              <a:t>SOCIAL MEDIA APPLICATION</a:t>
            </a:r>
          </a:p>
        </p:txBody>
      </p:sp>
      <p:sp>
        <p:nvSpPr>
          <p:cNvPr id="4" name="TextBox 3">
            <a:extLst>
              <a:ext uri="{FF2B5EF4-FFF2-40B4-BE49-F238E27FC236}">
                <a16:creationId xmlns:a16="http://schemas.microsoft.com/office/drawing/2014/main" id="{3E57E8EE-B3D3-FAA2-9447-E8DAD9BA2C24}"/>
              </a:ext>
            </a:extLst>
          </p:cNvPr>
          <p:cNvSpPr txBox="1"/>
          <p:nvPr/>
        </p:nvSpPr>
        <p:spPr>
          <a:xfrm>
            <a:off x="254111" y="2972703"/>
            <a:ext cx="2190135" cy="369332"/>
          </a:xfrm>
          <a:prstGeom prst="rect">
            <a:avLst/>
          </a:prstGeom>
          <a:noFill/>
        </p:spPr>
        <p:txBody>
          <a:bodyPr wrap="square" rtlCol="0">
            <a:spAutoFit/>
          </a:bodyPr>
          <a:lstStyle/>
          <a:p>
            <a:r>
              <a:rPr lang="en-US" sz="1800" dirty="0">
                <a:solidFill>
                  <a:schemeClr val="bg2"/>
                </a:solidFill>
                <a:latin typeface="Arial Black" panose="020B0A04020102020204" pitchFamily="34" charset="0"/>
              </a:rPr>
              <a:t>CONNECT</a:t>
            </a:r>
          </a:p>
        </p:txBody>
      </p:sp>
      <p:cxnSp>
        <p:nvCxnSpPr>
          <p:cNvPr id="6" name="Straight Connector 5">
            <a:extLst>
              <a:ext uri="{FF2B5EF4-FFF2-40B4-BE49-F238E27FC236}">
                <a16:creationId xmlns:a16="http://schemas.microsoft.com/office/drawing/2014/main" id="{CEB90081-E78B-69FD-208E-8BDD5EA1F8C4}"/>
              </a:ext>
            </a:extLst>
          </p:cNvPr>
          <p:cNvCxnSpPr>
            <a:cxnSpLocks/>
          </p:cNvCxnSpPr>
          <p:nvPr/>
        </p:nvCxnSpPr>
        <p:spPr>
          <a:xfrm>
            <a:off x="353961" y="3259394"/>
            <a:ext cx="117987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47BD-703E-173F-3195-67A6D2111184}"/>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RISK MITIGATION</a:t>
            </a:r>
          </a:p>
        </p:txBody>
      </p:sp>
      <p:sp>
        <p:nvSpPr>
          <p:cNvPr id="3" name="Text Placeholder 2">
            <a:extLst>
              <a:ext uri="{FF2B5EF4-FFF2-40B4-BE49-F238E27FC236}">
                <a16:creationId xmlns:a16="http://schemas.microsoft.com/office/drawing/2014/main" id="{96D5CED7-70B5-ED74-8484-6F2DC8799A5D}"/>
              </a:ext>
            </a:extLst>
          </p:cNvPr>
          <p:cNvSpPr>
            <a:spLocks noGrp="1"/>
          </p:cNvSpPr>
          <p:nvPr>
            <p:ph type="body" sz="quarter" idx="13"/>
          </p:nvPr>
        </p:nvSpPr>
        <p:spPr/>
        <p:txBody>
          <a:bodyPr/>
          <a:lstStyle/>
          <a:p>
            <a:pPr algn="l" fontAlgn="base"/>
            <a:r>
              <a:rPr lang="en-US" dirty="0">
                <a:latin typeface="Cambria" panose="02040503050406030204" pitchFamily="18" charset="0"/>
                <a:ea typeface="Cambria" panose="02040503050406030204" pitchFamily="18" charset="0"/>
              </a:rPr>
              <a:t>K</a:t>
            </a:r>
            <a:r>
              <a:rPr lang="en-US" i="0" dirty="0">
                <a:effectLst/>
                <a:latin typeface="Cambria" panose="02040503050406030204" pitchFamily="18" charset="0"/>
                <a:ea typeface="Cambria" panose="02040503050406030204" pitchFamily="18" charset="0"/>
              </a:rPr>
              <a:t>eyword and text-based security and moderation solutions are completely blind to the content of those images, leaving brands open to compliance violations and security risks. Without an automated solution capable of analyzing both images and text, companies must either manually moderate their Connect accounts or restrict use of the platform. </a:t>
            </a:r>
            <a:endParaRPr lang="en-US" dirty="0">
              <a:latin typeface="Cambria" panose="02040503050406030204" pitchFamily="18" charset="0"/>
              <a:ea typeface="Cambria" panose="02040503050406030204" pitchFamily="18" charset="0"/>
            </a:endParaRPr>
          </a:p>
          <a:p>
            <a:pPr algn="l" fontAlgn="base"/>
            <a:endParaRPr lang="en-US" i="0" dirty="0">
              <a:effectLst/>
              <a:latin typeface="Cambria" panose="02040503050406030204" pitchFamily="18" charset="0"/>
              <a:ea typeface="Cambria" panose="02040503050406030204" pitchFamily="18" charset="0"/>
            </a:endParaRPr>
          </a:p>
          <a:p>
            <a:r>
              <a:rPr lang="en-US" i="0" dirty="0">
                <a:effectLst/>
                <a:latin typeface="Cambria" panose="02040503050406030204" pitchFamily="18" charset="0"/>
                <a:ea typeface="Cambria" panose="02040503050406030204" pitchFamily="18" charset="0"/>
              </a:rPr>
              <a:t>Monitoring Text Within Images</a:t>
            </a:r>
          </a:p>
          <a:p>
            <a:r>
              <a:rPr lang="en-US" i="0" dirty="0">
                <a:effectLst/>
                <a:latin typeface="Cambria" panose="02040503050406030204" pitchFamily="18" charset="0"/>
                <a:ea typeface="Cambria" panose="02040503050406030204" pitchFamily="18" charset="0"/>
              </a:rPr>
              <a:t>Avoiding Embarrassing Mistakes</a:t>
            </a:r>
            <a:endParaRPr lang="en-US" dirty="0">
              <a:latin typeface="Cambria" panose="02040503050406030204" pitchFamily="18" charset="0"/>
              <a:ea typeface="Cambria" panose="02040503050406030204" pitchFamily="18" charset="0"/>
            </a:endParaRPr>
          </a:p>
          <a:p>
            <a:r>
              <a:rPr lang="en-US" i="0" dirty="0">
                <a:effectLst/>
                <a:latin typeface="Cambria" panose="02040503050406030204" pitchFamily="18" charset="0"/>
                <a:ea typeface="Cambria" panose="02040503050406030204" pitchFamily="18" charset="0"/>
              </a:rPr>
              <a:t>Data from Live Connect Accounts</a:t>
            </a:r>
          </a:p>
          <a:p>
            <a:r>
              <a:rPr lang="en-US" i="0" dirty="0">
                <a:effectLst/>
                <a:latin typeface="Cambria" panose="02040503050406030204" pitchFamily="18" charset="0"/>
                <a:ea typeface="Cambria" panose="02040503050406030204" pitchFamily="18" charset="0"/>
              </a:rPr>
              <a:t>Using </a:t>
            </a:r>
            <a:r>
              <a:rPr lang="en-US" dirty="0">
                <a:latin typeface="Cambria" panose="02040503050406030204" pitchFamily="18" charset="0"/>
                <a:ea typeface="Cambria" panose="02040503050406030204" pitchFamily="18" charset="0"/>
              </a:rPr>
              <a:t>Connect </a:t>
            </a:r>
            <a:r>
              <a:rPr lang="en-US" i="0" dirty="0">
                <a:effectLst/>
                <a:latin typeface="Cambria" panose="02040503050406030204" pitchFamily="18" charset="0"/>
                <a:ea typeface="Cambria" panose="02040503050406030204" pitchFamily="18" charset="0"/>
              </a:rPr>
              <a:t>Without The Risk</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26334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026F-1A5B-1DC1-5BE5-EA9AEF34AE9E}"/>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SCHEDULES AND ESTIMATES</a:t>
            </a:r>
          </a:p>
        </p:txBody>
      </p:sp>
      <p:sp>
        <p:nvSpPr>
          <p:cNvPr id="3" name="Text Placeholder 2">
            <a:extLst>
              <a:ext uri="{FF2B5EF4-FFF2-40B4-BE49-F238E27FC236}">
                <a16:creationId xmlns:a16="http://schemas.microsoft.com/office/drawing/2014/main" id="{EC2D94DD-11F3-2910-C396-18448C9F5846}"/>
              </a:ext>
            </a:extLst>
          </p:cNvPr>
          <p:cNvSpPr>
            <a:spLocks noGrp="1"/>
          </p:cNvSpPr>
          <p:nvPr>
            <p:ph type="body" sz="quarter" idx="13"/>
          </p:nvPr>
        </p:nvSpPr>
        <p:spPr/>
        <p:txBody>
          <a:bodyPr/>
          <a:lstStyle/>
          <a:p>
            <a:pPr marL="0" indent="0">
              <a:lnSpc>
                <a:spcPct val="150000"/>
              </a:lnSpc>
              <a:buNone/>
            </a:pPr>
            <a:r>
              <a:rPr lang="en-US" dirty="0">
                <a:latin typeface="Cambria" panose="02040503050406030204" pitchFamily="18" charset="0"/>
                <a:ea typeface="Cambria" panose="02040503050406030204" pitchFamily="18" charset="0"/>
              </a:rPr>
              <a:t>The following is the estimated timeline for the development of the Social Media application: </a:t>
            </a:r>
          </a:p>
          <a:p>
            <a:pPr marL="0" indent="0">
              <a:lnSpc>
                <a:spcPct val="150000"/>
              </a:lnSpc>
              <a:buNone/>
            </a:pPr>
            <a:endParaRPr lang="en-US" dirty="0">
              <a:latin typeface="Cambria" panose="02040503050406030204" pitchFamily="18" charset="0"/>
              <a:ea typeface="Cambria" panose="02040503050406030204" pitchFamily="18" charset="0"/>
            </a:endParaRPr>
          </a:p>
          <a:p>
            <a:pPr>
              <a:lnSpc>
                <a:spcPct val="150000"/>
              </a:lnSpc>
            </a:pPr>
            <a:r>
              <a:rPr lang="en-US" dirty="0">
                <a:latin typeface="Cambria" panose="02040503050406030204" pitchFamily="18" charset="0"/>
                <a:ea typeface="Cambria" panose="02040503050406030204" pitchFamily="18" charset="0"/>
              </a:rPr>
              <a:t>User Interface Design </a:t>
            </a:r>
            <a:r>
              <a:rPr lang="en-US">
                <a:latin typeface="Cambria" panose="02040503050406030204" pitchFamily="18" charset="0"/>
                <a:ea typeface="Cambria" panose="02040503050406030204" pitchFamily="18" charset="0"/>
              </a:rPr>
              <a:t>– 2weeks</a:t>
            </a:r>
            <a:endParaRPr lang="en-US" dirty="0">
              <a:latin typeface="Cambria" panose="02040503050406030204" pitchFamily="18" charset="0"/>
              <a:ea typeface="Cambria" panose="02040503050406030204" pitchFamily="18" charset="0"/>
            </a:endParaRPr>
          </a:p>
          <a:p>
            <a:pPr>
              <a:lnSpc>
                <a:spcPct val="150000"/>
              </a:lnSpc>
            </a:pPr>
            <a:r>
              <a:rPr lang="en-US" dirty="0">
                <a:latin typeface="Cambria" panose="02040503050406030204" pitchFamily="18" charset="0"/>
                <a:ea typeface="Cambria" panose="02040503050406030204" pitchFamily="18" charset="0"/>
              </a:rPr>
              <a:t>Backend coding -5weeks</a:t>
            </a:r>
          </a:p>
          <a:p>
            <a:pPr>
              <a:lnSpc>
                <a:spcPct val="150000"/>
              </a:lnSpc>
            </a:pPr>
            <a:r>
              <a:rPr lang="en-US" dirty="0">
                <a:latin typeface="Cambria" panose="02040503050406030204" pitchFamily="18" charset="0"/>
                <a:ea typeface="Cambria" panose="02040503050406030204" pitchFamily="18" charset="0"/>
              </a:rPr>
              <a:t>Application Development – 5weeks</a:t>
            </a:r>
          </a:p>
          <a:p>
            <a:pPr>
              <a:lnSpc>
                <a:spcPct val="150000"/>
              </a:lnSpc>
            </a:pPr>
            <a:r>
              <a:rPr lang="en-US" dirty="0">
                <a:latin typeface="Cambria" panose="02040503050406030204" pitchFamily="18" charset="0"/>
                <a:ea typeface="Cambria" panose="02040503050406030204" pitchFamily="18" charset="0"/>
              </a:rPr>
              <a:t>Testing and Debugging -2weeks</a:t>
            </a:r>
          </a:p>
          <a:p>
            <a:pPr>
              <a:lnSpc>
                <a:spcPct val="150000"/>
              </a:lnSpc>
            </a:pPr>
            <a:r>
              <a:rPr lang="en-US" dirty="0">
                <a:latin typeface="Cambria" panose="02040503050406030204" pitchFamily="18" charset="0"/>
                <a:ea typeface="Cambria" panose="02040503050406030204" pitchFamily="18" charset="0"/>
              </a:rPr>
              <a:t>Documentation -1week        </a:t>
            </a:r>
          </a:p>
          <a:p>
            <a:endParaRPr lang="en-US" dirty="0"/>
          </a:p>
        </p:txBody>
      </p:sp>
    </p:spTree>
    <p:extLst>
      <p:ext uri="{BB962C8B-B14F-4D97-AF65-F5344CB8AC3E}">
        <p14:creationId xmlns:p14="http://schemas.microsoft.com/office/powerpoint/2010/main" val="126218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19627-5D80-31F6-99DC-5283D9C9C2AD}"/>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TECHNICAL PROCESS</a:t>
            </a:r>
          </a:p>
        </p:txBody>
      </p:sp>
      <p:sp>
        <p:nvSpPr>
          <p:cNvPr id="3" name="Text Placeholder 2">
            <a:extLst>
              <a:ext uri="{FF2B5EF4-FFF2-40B4-BE49-F238E27FC236}">
                <a16:creationId xmlns:a16="http://schemas.microsoft.com/office/drawing/2014/main" id="{72B40665-4960-FAC4-35C5-852D5616FF6E}"/>
              </a:ext>
            </a:extLst>
          </p:cNvPr>
          <p:cNvSpPr>
            <a:spLocks noGrp="1"/>
          </p:cNvSpPr>
          <p:nvPr>
            <p:ph type="body" sz="quarter" idx="13"/>
          </p:nvPr>
        </p:nvSpPr>
        <p:spPr/>
        <p:txBody>
          <a:bodyPr/>
          <a:lstStyle/>
          <a:p>
            <a:pPr marL="0" indent="0">
              <a:buNone/>
            </a:pPr>
            <a:r>
              <a:rPr lang="en-US" dirty="0">
                <a:latin typeface="Cambria" panose="02040503050406030204" pitchFamily="18" charset="0"/>
                <a:ea typeface="Cambria" panose="02040503050406030204" pitchFamily="18" charset="0"/>
              </a:rPr>
              <a:t>The following is the technical process for the development of the Social Media application:</a:t>
            </a:r>
          </a:p>
          <a:p>
            <a:pPr marL="0" indent="0">
              <a:buNone/>
            </a:pPr>
            <a:endParaRPr lang="en-US" dirty="0">
              <a:latin typeface="Cambria" panose="02040503050406030204" pitchFamily="18" charset="0"/>
              <a:ea typeface="Cambria" panose="02040503050406030204" pitchFamily="18" charset="0"/>
            </a:endParaRPr>
          </a:p>
          <a:p>
            <a:pPr>
              <a:lnSpc>
                <a:spcPct val="150000"/>
              </a:lnSpc>
            </a:pPr>
            <a:r>
              <a:rPr lang="en-US" dirty="0">
                <a:latin typeface="Cambria" panose="02040503050406030204" pitchFamily="18" charset="0"/>
                <a:ea typeface="Cambria" panose="02040503050406030204" pitchFamily="18" charset="0"/>
              </a:rPr>
              <a:t>Requirements gathering and analysis</a:t>
            </a:r>
          </a:p>
          <a:p>
            <a:pPr>
              <a:lnSpc>
                <a:spcPct val="150000"/>
              </a:lnSpc>
            </a:pPr>
            <a:r>
              <a:rPr lang="en-US" dirty="0">
                <a:latin typeface="Cambria" panose="02040503050406030204" pitchFamily="18" charset="0"/>
                <a:ea typeface="Cambria" panose="02040503050406030204" pitchFamily="18" charset="0"/>
              </a:rPr>
              <a:t>Design and prototyping</a:t>
            </a:r>
          </a:p>
          <a:p>
            <a:pPr>
              <a:lnSpc>
                <a:spcPct val="150000"/>
              </a:lnSpc>
            </a:pPr>
            <a:r>
              <a:rPr lang="en-US" dirty="0">
                <a:latin typeface="Cambria" panose="02040503050406030204" pitchFamily="18" charset="0"/>
                <a:ea typeface="Cambria" panose="02040503050406030204" pitchFamily="18" charset="0"/>
              </a:rPr>
              <a:t>Implementation</a:t>
            </a:r>
          </a:p>
          <a:p>
            <a:pPr>
              <a:lnSpc>
                <a:spcPct val="150000"/>
              </a:lnSpc>
            </a:pPr>
            <a:r>
              <a:rPr lang="en-US" dirty="0">
                <a:latin typeface="Cambria" panose="02040503050406030204" pitchFamily="18" charset="0"/>
                <a:ea typeface="Cambria" panose="02040503050406030204" pitchFamily="18" charset="0"/>
              </a:rPr>
              <a:t>Testing and debugging</a:t>
            </a:r>
          </a:p>
          <a:p>
            <a:pPr>
              <a:lnSpc>
                <a:spcPct val="150000"/>
              </a:lnSpc>
            </a:pPr>
            <a:r>
              <a:rPr lang="en-US" dirty="0">
                <a:latin typeface="Cambria" panose="02040503050406030204" pitchFamily="18" charset="0"/>
                <a:ea typeface="Cambria" panose="02040503050406030204" pitchFamily="18" charset="0"/>
              </a:rPr>
              <a:t>Maintenance and deployment</a:t>
            </a:r>
          </a:p>
          <a:p>
            <a:pPr marL="0" indent="0">
              <a:buNone/>
            </a:pPr>
            <a:endParaRPr lang="en-US"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endParaRPr lang="en-US" dirty="0"/>
          </a:p>
        </p:txBody>
      </p:sp>
    </p:spTree>
    <p:extLst>
      <p:ext uri="{BB962C8B-B14F-4D97-AF65-F5344CB8AC3E}">
        <p14:creationId xmlns:p14="http://schemas.microsoft.com/office/powerpoint/2010/main" val="3675888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A9CD-79E7-47DA-5474-31352610A8D4}"/>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Task 1</a:t>
            </a:r>
          </a:p>
        </p:txBody>
      </p:sp>
      <p:sp>
        <p:nvSpPr>
          <p:cNvPr id="3" name="Text Placeholder 2">
            <a:extLst>
              <a:ext uri="{FF2B5EF4-FFF2-40B4-BE49-F238E27FC236}">
                <a16:creationId xmlns:a16="http://schemas.microsoft.com/office/drawing/2014/main" id="{C112CBE8-6425-A9FF-1577-B0EE4CE1349A}"/>
              </a:ext>
            </a:extLst>
          </p:cNvPr>
          <p:cNvSpPr>
            <a:spLocks noGrp="1"/>
          </p:cNvSpPr>
          <p:nvPr>
            <p:ph type="body" sz="quarter" idx="13"/>
          </p:nvPr>
        </p:nvSpPr>
        <p:spPr/>
        <p:txBody>
          <a:bodyPr/>
          <a:lstStyle/>
          <a:p>
            <a:pPr marL="457200" lvl="0" indent="-311150" algn="l" rtl="0">
              <a:lnSpc>
                <a:spcPct val="115000"/>
              </a:lnSpc>
              <a:spcBef>
                <a:spcPts val="1200"/>
              </a:spcBef>
              <a:spcAft>
                <a:spcPts val="0"/>
              </a:spcAft>
              <a:buSzPts val="1300"/>
              <a:buAutoNum type="arabicPeriod"/>
            </a:pPr>
            <a:r>
              <a:rPr lang="en-US" sz="1400" dirty="0">
                <a:latin typeface="Cambria" panose="02040503050406030204" pitchFamily="18" charset="0"/>
                <a:ea typeface="Cambria" panose="02040503050406030204" pitchFamily="18" charset="0"/>
              </a:rPr>
              <a:t>Creation of SRS &amp; </a:t>
            </a:r>
            <a:r>
              <a:rPr lang="en-US" sz="1400" dirty="0" err="1">
                <a:latin typeface="Cambria" panose="02040503050406030204" pitchFamily="18" charset="0"/>
                <a:ea typeface="Cambria" panose="02040503050406030204" pitchFamily="18" charset="0"/>
              </a:rPr>
              <a:t>Github</a:t>
            </a:r>
            <a:endParaRPr lang="en-US" sz="1400" dirty="0">
              <a:latin typeface="Cambria" panose="02040503050406030204" pitchFamily="18" charset="0"/>
              <a:ea typeface="Cambria" panose="02040503050406030204" pitchFamily="18" charset="0"/>
            </a:endParaRPr>
          </a:p>
          <a:p>
            <a:pPr marL="457200" lvl="0" indent="-311150" algn="l" rtl="0">
              <a:lnSpc>
                <a:spcPct val="115000"/>
              </a:lnSpc>
              <a:spcBef>
                <a:spcPts val="0"/>
              </a:spcBef>
              <a:spcAft>
                <a:spcPts val="0"/>
              </a:spcAft>
              <a:buSzPts val="1300"/>
              <a:buAutoNum type="arabicPeriod"/>
            </a:pPr>
            <a:r>
              <a:rPr lang="en-US" sz="1400" dirty="0">
                <a:latin typeface="Cambria" panose="02040503050406030204" pitchFamily="18" charset="0"/>
                <a:ea typeface="Cambria" panose="02040503050406030204" pitchFamily="18" charset="0"/>
              </a:rPr>
              <a:t>Create SRS : “Your Project”</a:t>
            </a:r>
          </a:p>
          <a:p>
            <a:pPr marL="457200" lvl="0" indent="-311150" algn="l" rtl="0">
              <a:lnSpc>
                <a:spcPct val="115000"/>
              </a:lnSpc>
              <a:spcBef>
                <a:spcPts val="0"/>
              </a:spcBef>
              <a:spcAft>
                <a:spcPts val="0"/>
              </a:spcAft>
              <a:buSzPts val="1300"/>
              <a:buAutoNum type="arabicPeriod"/>
            </a:pPr>
            <a:r>
              <a:rPr lang="en-US" sz="1400" dirty="0">
                <a:latin typeface="Cambria" panose="02040503050406030204" pitchFamily="18" charset="0"/>
                <a:ea typeface="Cambria" panose="02040503050406030204" pitchFamily="18" charset="0"/>
              </a:rPr>
              <a:t>Creation &amp; Set-up of </a:t>
            </a:r>
            <a:r>
              <a:rPr lang="en-US" sz="1400" dirty="0" err="1">
                <a:latin typeface="Cambria" panose="02040503050406030204" pitchFamily="18" charset="0"/>
                <a:ea typeface="Cambria" panose="02040503050406030204" pitchFamily="18" charset="0"/>
              </a:rPr>
              <a:t>Github</a:t>
            </a:r>
            <a:r>
              <a:rPr lang="en-US" sz="1400" dirty="0">
                <a:latin typeface="Cambria" panose="02040503050406030204" pitchFamily="18" charset="0"/>
                <a:ea typeface="Cambria" panose="02040503050406030204" pitchFamily="18" charset="0"/>
              </a:rPr>
              <a:t> account</a:t>
            </a:r>
          </a:p>
          <a:p>
            <a:pPr marL="457200" lvl="0" indent="-311150" algn="l" rtl="0">
              <a:lnSpc>
                <a:spcPct val="115000"/>
              </a:lnSpc>
              <a:spcBef>
                <a:spcPts val="0"/>
              </a:spcBef>
              <a:spcAft>
                <a:spcPts val="0"/>
              </a:spcAft>
              <a:buSzPts val="1300"/>
              <a:buAutoNum type="arabicPeriod"/>
            </a:pPr>
            <a:r>
              <a:rPr lang="en-US" sz="1400" dirty="0">
                <a:latin typeface="Cambria" panose="02040503050406030204" pitchFamily="18" charset="0"/>
                <a:ea typeface="Cambria" panose="02040503050406030204" pitchFamily="18" charset="0"/>
              </a:rPr>
              <a:t>Creation &amp; Hands-on to various commands of Git Bash</a:t>
            </a:r>
          </a:p>
          <a:p>
            <a:pPr marL="0" lvl="0" indent="0" algn="l" rtl="0">
              <a:lnSpc>
                <a:spcPct val="115000"/>
              </a:lnSpc>
              <a:spcBef>
                <a:spcPts val="1200"/>
              </a:spcBef>
              <a:spcAft>
                <a:spcPts val="0"/>
              </a:spcAft>
              <a:buNone/>
            </a:pPr>
            <a:endParaRPr lang="en-US" sz="1400" dirty="0">
              <a:latin typeface="Cambria" panose="02040503050406030204" pitchFamily="18" charset="0"/>
              <a:ea typeface="Cambria" panose="02040503050406030204" pitchFamily="18" charset="0"/>
            </a:endParaRPr>
          </a:p>
          <a:p>
            <a:pPr marL="0" lvl="0" indent="0" algn="l" rtl="0">
              <a:lnSpc>
                <a:spcPct val="115000"/>
              </a:lnSpc>
              <a:spcBef>
                <a:spcPts val="1200"/>
              </a:spcBef>
              <a:spcAft>
                <a:spcPts val="0"/>
              </a:spcAft>
              <a:buNone/>
            </a:pPr>
            <a:r>
              <a:rPr lang="en-US" sz="1400" dirty="0">
                <a:latin typeface="Cambria" panose="02040503050406030204" pitchFamily="18" charset="0"/>
                <a:ea typeface="Cambria" panose="02040503050406030204" pitchFamily="18" charset="0"/>
              </a:rPr>
              <a:t>Evaluation Metric:</a:t>
            </a:r>
          </a:p>
          <a:p>
            <a:pPr marL="0" lvl="0" indent="0" algn="l" rtl="0">
              <a:lnSpc>
                <a:spcPct val="115000"/>
              </a:lnSpc>
              <a:spcBef>
                <a:spcPts val="1200"/>
              </a:spcBef>
              <a:spcAft>
                <a:spcPts val="0"/>
              </a:spcAft>
              <a:buNone/>
            </a:pPr>
            <a:r>
              <a:rPr lang="en-US" sz="1400" dirty="0">
                <a:latin typeface="Cambria" panose="02040503050406030204" pitchFamily="18" charset="0"/>
                <a:ea typeface="Cambria" panose="02040503050406030204" pitchFamily="18" charset="0"/>
              </a:rPr>
              <a:t>100% Completion of the above tasks</a:t>
            </a:r>
          </a:p>
          <a:p>
            <a:endParaRPr lang="en-US" dirty="0"/>
          </a:p>
        </p:txBody>
      </p:sp>
    </p:spTree>
    <p:extLst>
      <p:ext uri="{BB962C8B-B14F-4D97-AF65-F5344CB8AC3E}">
        <p14:creationId xmlns:p14="http://schemas.microsoft.com/office/powerpoint/2010/main" val="26613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4773-43D6-1BB8-98BA-C0604CF5E809}"/>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Task 1</a:t>
            </a:r>
          </a:p>
        </p:txBody>
      </p:sp>
      <p:sp>
        <p:nvSpPr>
          <p:cNvPr id="3" name="Text Placeholder 2">
            <a:extLst>
              <a:ext uri="{FF2B5EF4-FFF2-40B4-BE49-F238E27FC236}">
                <a16:creationId xmlns:a16="http://schemas.microsoft.com/office/drawing/2014/main" id="{074DC667-9D55-0514-8602-6D1EA24E0347}"/>
              </a:ext>
            </a:extLst>
          </p:cNvPr>
          <p:cNvSpPr>
            <a:spLocks noGrp="1"/>
          </p:cNvSpPr>
          <p:nvPr>
            <p:ph type="body" sz="quarter" idx="13"/>
          </p:nvPr>
        </p:nvSpPr>
        <p:spPr/>
        <p:txBody>
          <a:bodyPr/>
          <a:lstStyle/>
          <a:p>
            <a:pPr marL="0" lvl="0" indent="0" algn="l" rtl="0">
              <a:lnSpc>
                <a:spcPct val="115000"/>
              </a:lnSpc>
              <a:spcBef>
                <a:spcPts val="1200"/>
              </a:spcBef>
              <a:spcAft>
                <a:spcPts val="0"/>
              </a:spcAft>
              <a:buNone/>
            </a:pPr>
            <a:r>
              <a:rPr lang="en-US" sz="1400" dirty="0">
                <a:latin typeface="Cambria" panose="02040503050406030204" pitchFamily="18" charset="0"/>
                <a:ea typeface="Cambria" panose="02040503050406030204" pitchFamily="18" charset="0"/>
              </a:rPr>
              <a:t>Learning Outcomes:</a:t>
            </a:r>
          </a:p>
          <a:p>
            <a:pPr marL="431800">
              <a:lnSpc>
                <a:spcPct val="115000"/>
              </a:lnSpc>
              <a:spcBef>
                <a:spcPts val="1200"/>
              </a:spcBef>
              <a:buSzPts val="1300"/>
            </a:pPr>
            <a:r>
              <a:rPr lang="en-US" sz="1400" dirty="0">
                <a:latin typeface="Cambria" panose="02040503050406030204" pitchFamily="18" charset="0"/>
                <a:ea typeface="Cambria" panose="02040503050406030204" pitchFamily="18" charset="0"/>
              </a:rPr>
              <a:t>Get to know about different lifecycle models.</a:t>
            </a:r>
          </a:p>
          <a:p>
            <a:pPr marL="431800">
              <a:lnSpc>
                <a:spcPct val="115000"/>
              </a:lnSpc>
              <a:buSzPts val="1300"/>
            </a:pPr>
            <a:r>
              <a:rPr lang="en-US" sz="1400" dirty="0">
                <a:latin typeface="Cambria" panose="02040503050406030204" pitchFamily="18" charset="0"/>
                <a:ea typeface="Cambria" panose="02040503050406030204" pitchFamily="18" charset="0"/>
              </a:rPr>
              <a:t>Understanding importance and how to create an SRS</a:t>
            </a:r>
          </a:p>
          <a:p>
            <a:pPr marL="431800">
              <a:lnSpc>
                <a:spcPct val="115000"/>
              </a:lnSpc>
              <a:buSzPts val="1300"/>
            </a:pPr>
            <a:r>
              <a:rPr lang="en-US" sz="1400" dirty="0">
                <a:latin typeface="Cambria" panose="02040503050406030204" pitchFamily="18" charset="0"/>
                <a:ea typeface="Cambria" panose="02040503050406030204" pitchFamily="18" charset="0"/>
              </a:rPr>
              <a:t>Knowing various commands of </a:t>
            </a:r>
            <a:r>
              <a:rPr lang="en-US" sz="1400" dirty="0" err="1">
                <a:latin typeface="Cambria" panose="02040503050406030204" pitchFamily="18" charset="0"/>
                <a:ea typeface="Cambria" panose="02040503050406030204" pitchFamily="18" charset="0"/>
              </a:rPr>
              <a:t>Github</a:t>
            </a:r>
            <a:endParaRPr lang="en-US" sz="1400" dirty="0">
              <a:latin typeface="Cambria" panose="02040503050406030204" pitchFamily="18" charset="0"/>
              <a:ea typeface="Cambria" panose="02040503050406030204" pitchFamily="18" charset="0"/>
            </a:endParaRPr>
          </a:p>
          <a:p>
            <a:pPr marL="431800">
              <a:lnSpc>
                <a:spcPct val="115000"/>
              </a:lnSpc>
              <a:buSzPts val="1300"/>
            </a:pPr>
            <a:r>
              <a:rPr lang="en-US" sz="1400" dirty="0">
                <a:latin typeface="Cambria" panose="02040503050406030204" pitchFamily="18" charset="0"/>
                <a:ea typeface="Cambria" panose="02040503050406030204" pitchFamily="18" charset="0"/>
              </a:rPr>
              <a:t>Understanding agile and scrum management techniques for efficient product development</a:t>
            </a:r>
          </a:p>
          <a:p>
            <a:endParaRPr lang="en-US" dirty="0"/>
          </a:p>
        </p:txBody>
      </p:sp>
    </p:spTree>
    <p:extLst>
      <p:ext uri="{BB962C8B-B14F-4D97-AF65-F5344CB8AC3E}">
        <p14:creationId xmlns:p14="http://schemas.microsoft.com/office/powerpoint/2010/main" val="307501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i="0" dirty="0">
                <a:latin typeface="Arial Black" panose="020B0A04020102020204" pitchFamily="34" charset="0"/>
              </a:rPr>
              <a:t>CONNECT</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92500" lnSpcReduction="10000"/>
          </a:bodyPr>
          <a:lstStyle/>
          <a:p>
            <a:r>
              <a:rPr lang="en-US" dirty="0">
                <a:solidFill>
                  <a:schemeClr val="tx1"/>
                </a:solidFill>
                <a:hlinkClick r:id="rId2">
                  <a:extLst>
                    <a:ext uri="{A12FA001-AC4F-418D-AE19-62706E023703}">
                      <ahyp:hlinkClr xmlns:ahyp="http://schemas.microsoft.com/office/drawing/2018/hyperlinkcolor" val="tx"/>
                    </a:ext>
                  </a:extLst>
                </a:hlinkClick>
              </a:rPr>
              <a:t>https://github.com/Kishorekumarkk11/Full-Stack-SRS</a:t>
            </a:r>
            <a:endParaRPr lang="en-US" dirty="0">
              <a:solidFill>
                <a:schemeClr val="tx1"/>
              </a:solidFill>
            </a:endParaRPr>
          </a:p>
        </p:txBody>
      </p:sp>
    </p:spTree>
    <p:extLst>
      <p:ext uri="{BB962C8B-B14F-4D97-AF65-F5344CB8AC3E}">
        <p14:creationId xmlns:p14="http://schemas.microsoft.com/office/powerpoint/2010/main" val="2960256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SOFTWARE REQUIREMENT SPECIFICATION(SRS)</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0" y="1295658"/>
            <a:ext cx="4548587" cy="3036421"/>
          </a:xfrm>
        </p:spPr>
        <p:txBody>
          <a:bodyPr/>
          <a:lstStyle/>
          <a:p>
            <a:pPr marL="0" indent="0">
              <a:buNone/>
            </a:pPr>
            <a:r>
              <a:rPr lang="en-US" u="sng" dirty="0">
                <a:latin typeface="Cambria" panose="02040503050406030204" pitchFamily="18" charset="0"/>
                <a:ea typeface="Cambria" panose="02040503050406030204" pitchFamily="18" charset="0"/>
              </a:rPr>
              <a:t>INTRODUCTION:</a:t>
            </a:r>
          </a:p>
          <a:p>
            <a:endParaRPr lang="en-US" dirty="0"/>
          </a:p>
          <a:p>
            <a:r>
              <a:rPr lang="en-US" dirty="0">
                <a:latin typeface="Cambria" panose="02040503050406030204" pitchFamily="18" charset="0"/>
                <a:ea typeface="Cambria" panose="02040503050406030204" pitchFamily="18" charset="0"/>
              </a:rPr>
              <a:t>Software Requirements Specification (SRS) outlines the necessary requirements for a social media app. It describes the features, functions, and behavior of the app. SRS is an important step in the software development process.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This presentation will discuss the SRS for a social media app Connect and explain how it can be used to create a successful application.</a:t>
            </a:r>
          </a:p>
          <a:p>
            <a:endParaRPr lang="en-US" sz="1300" dirty="0"/>
          </a:p>
        </p:txBody>
      </p:sp>
    </p:spTree>
    <p:extLst>
      <p:ext uri="{BB962C8B-B14F-4D97-AF65-F5344CB8AC3E}">
        <p14:creationId xmlns:p14="http://schemas.microsoft.com/office/powerpoint/2010/main" val="321731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317D-EC53-3A0E-15DB-F8CE1A8BCBAA}"/>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OVERVIEW </a:t>
            </a:r>
          </a:p>
        </p:txBody>
      </p:sp>
      <p:sp>
        <p:nvSpPr>
          <p:cNvPr id="3" name="Text Placeholder 2">
            <a:extLst>
              <a:ext uri="{FF2B5EF4-FFF2-40B4-BE49-F238E27FC236}">
                <a16:creationId xmlns:a16="http://schemas.microsoft.com/office/drawing/2014/main" id="{41458FE7-7D24-A95C-D436-88501C594E21}"/>
              </a:ext>
            </a:extLst>
          </p:cNvPr>
          <p:cNvSpPr>
            <a:spLocks noGrp="1"/>
          </p:cNvSpPr>
          <p:nvPr>
            <p:ph type="body" sz="quarter" idx="13"/>
          </p:nvPr>
        </p:nvSpPr>
        <p:spPr>
          <a:xfrm>
            <a:off x="144711" y="1296269"/>
            <a:ext cx="4343206" cy="3036421"/>
          </a:xfrm>
        </p:spPr>
        <p:txBody>
          <a:bodyPr/>
          <a:lstStyle/>
          <a:p>
            <a:r>
              <a:rPr lang="en-US" dirty="0">
                <a:latin typeface="Cambria" panose="02040503050406030204" pitchFamily="18" charset="0"/>
                <a:ea typeface="Cambria" panose="02040503050406030204" pitchFamily="18" charset="0"/>
              </a:rPr>
              <a:t>Software Requirements Specification (SRS) of Connect is a document that describes the software requirements for a given project. It outlines the functionality, performance, and constraints of the software. For a social media app, the SRS should include the user requirements, system requirements, and any other requirements that are necessary for the successful completion of the project.</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The SRS of Connect includes a description of the user interface, the user workflow, security requirements, and any other details needed to develop the application..</a:t>
            </a:r>
          </a:p>
          <a:p>
            <a:endParaRPr lang="en-US" sz="1200" dirty="0"/>
          </a:p>
        </p:txBody>
      </p:sp>
    </p:spTree>
    <p:extLst>
      <p:ext uri="{BB962C8B-B14F-4D97-AF65-F5344CB8AC3E}">
        <p14:creationId xmlns:p14="http://schemas.microsoft.com/office/powerpoint/2010/main" val="490124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E5F4-1B97-FF4C-2098-C291A6002865}"/>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CUSTOMERS AND PLATFORM</a:t>
            </a:r>
          </a:p>
        </p:txBody>
      </p:sp>
      <p:sp>
        <p:nvSpPr>
          <p:cNvPr id="3" name="Text Placeholder 2">
            <a:extLst>
              <a:ext uri="{FF2B5EF4-FFF2-40B4-BE49-F238E27FC236}">
                <a16:creationId xmlns:a16="http://schemas.microsoft.com/office/drawing/2014/main" id="{B9B79313-A9C2-E256-99F6-E2207BB9DB4C}"/>
              </a:ext>
            </a:extLst>
          </p:cNvPr>
          <p:cNvSpPr>
            <a:spLocks noGrp="1"/>
          </p:cNvSpPr>
          <p:nvPr>
            <p:ph type="body" sz="quarter" idx="13"/>
          </p:nvPr>
        </p:nvSpPr>
        <p:spPr/>
        <p:txBody>
          <a:bodyPr/>
          <a:lstStyle/>
          <a:p>
            <a:endParaRPr lang="en-US" dirty="0">
              <a:latin typeface="Cambria" panose="02040503050406030204" pitchFamily="18" charset="0"/>
              <a:ea typeface="Cambria" panose="02040503050406030204" pitchFamily="18" charset="0"/>
            </a:endParaRPr>
          </a:p>
          <a:p>
            <a:pPr algn="l"/>
            <a:r>
              <a:rPr lang="en-US" b="0" i="0" dirty="0">
                <a:effectLst/>
                <a:latin typeface="Cambria" panose="02040503050406030204" pitchFamily="18" charset="0"/>
                <a:ea typeface="Cambria" panose="02040503050406030204" pitchFamily="18" charset="0"/>
              </a:rPr>
              <a:t>A targeted audience of Connect is a group of people defined by specified behaviors and demographics. Brands offer content curated to their audience’s needs, and in turn, individuals feel more connected to the brand.</a:t>
            </a:r>
          </a:p>
          <a:p>
            <a:pPr algn="l"/>
            <a:endParaRPr lang="en-US" b="0" i="0" dirty="0">
              <a:effectLst/>
              <a:latin typeface="Cambria" panose="02040503050406030204" pitchFamily="18" charset="0"/>
              <a:ea typeface="Cambria" panose="02040503050406030204" pitchFamily="18" charset="0"/>
            </a:endParaRPr>
          </a:p>
          <a:p>
            <a:r>
              <a:rPr lang="en-US" b="0" i="0" dirty="0">
                <a:effectLst/>
                <a:latin typeface="Cambria" panose="02040503050406030204" pitchFamily="18" charset="0"/>
                <a:ea typeface="Cambria" panose="02040503050406030204" pitchFamily="18" charset="0"/>
              </a:rPr>
              <a:t>A social media target audience is a group of people you want to reach using your various social media channels. This audience consists of those most likely to be interested in purchasing one of your products or services.</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50139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F3FDB-9C3F-6982-BB69-E86F6320C27D}"/>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FUNCTIONALITY</a:t>
            </a:r>
          </a:p>
        </p:txBody>
      </p:sp>
      <p:sp>
        <p:nvSpPr>
          <p:cNvPr id="3" name="Text Placeholder 2">
            <a:extLst>
              <a:ext uri="{FF2B5EF4-FFF2-40B4-BE49-F238E27FC236}">
                <a16:creationId xmlns:a16="http://schemas.microsoft.com/office/drawing/2014/main" id="{7FD431E3-9D06-7FB8-09A1-079773F368EC}"/>
              </a:ext>
            </a:extLst>
          </p:cNvPr>
          <p:cNvSpPr>
            <a:spLocks noGrp="1"/>
          </p:cNvSpPr>
          <p:nvPr>
            <p:ph type="body" sz="quarter" idx="13"/>
          </p:nvPr>
        </p:nvSpPr>
        <p:spPr/>
        <p:txBody>
          <a:bodyPr/>
          <a:lstStyle/>
          <a:p>
            <a:r>
              <a:rPr lang="en-US" dirty="0">
                <a:latin typeface="Cambria" panose="02040503050406030204" pitchFamily="18" charset="0"/>
                <a:ea typeface="Cambria" panose="02040503050406030204" pitchFamily="18" charset="0"/>
              </a:rPr>
              <a:t>Connect</a:t>
            </a:r>
            <a:r>
              <a:rPr lang="en-US" i="0" dirty="0">
                <a:effectLst/>
                <a:latin typeface="Cambria" panose="02040503050406030204" pitchFamily="18" charset="0"/>
                <a:ea typeface="Cambria" panose="02040503050406030204" pitchFamily="18" charset="0"/>
              </a:rPr>
              <a:t> allow users to have conversations, share information and create web content. </a:t>
            </a:r>
          </a:p>
          <a:p>
            <a:r>
              <a:rPr lang="en-US" dirty="0">
                <a:latin typeface="Cambria" panose="02040503050406030204" pitchFamily="18" charset="0"/>
                <a:ea typeface="Cambria" panose="02040503050406030204" pitchFamily="18" charset="0"/>
              </a:rPr>
              <a:t>It helps people to interact with one another</a:t>
            </a:r>
            <a:endParaRPr lang="en-US" i="0" dirty="0">
              <a:effectLst/>
              <a:latin typeface="Cambria" panose="02040503050406030204" pitchFamily="18" charset="0"/>
              <a:ea typeface="Cambria" panose="02040503050406030204" pitchFamily="18" charset="0"/>
            </a:endParaRPr>
          </a:p>
          <a:p>
            <a:r>
              <a:rPr lang="en-US" i="0" dirty="0">
                <a:effectLst/>
                <a:latin typeface="Cambria" panose="02040503050406030204" pitchFamily="18" charset="0"/>
                <a:ea typeface="Cambria" panose="02040503050406030204" pitchFamily="18" charset="0"/>
              </a:rPr>
              <a:t>There are many forms of social media, including blogs, micro-blogs, wikis, social networking sites, photo-sharing sites, instant messaging, video-sharing sites, podcasts, widgets, virtual worlds, and more.</a:t>
            </a:r>
          </a:p>
          <a:p>
            <a:r>
              <a:rPr lang="en-US" b="0" i="0" dirty="0">
                <a:effectLst/>
                <a:latin typeface="Cambria" panose="02040503050406030204" pitchFamily="18" charset="0"/>
                <a:ea typeface="Cambria" panose="02040503050406030204" pitchFamily="18" charset="0"/>
              </a:rPr>
              <a:t>Social media typically features user-generated content and personalized profiles that lend themselves to engagement via likes, shares, comments, and discussion.</a:t>
            </a: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87943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132F-1A6F-B718-EB18-9B2F05B6CB4E}"/>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DEVELOPMENT RESPONSIBILITY</a:t>
            </a:r>
          </a:p>
        </p:txBody>
      </p:sp>
      <p:sp>
        <p:nvSpPr>
          <p:cNvPr id="3" name="Text Placeholder 2">
            <a:extLst>
              <a:ext uri="{FF2B5EF4-FFF2-40B4-BE49-F238E27FC236}">
                <a16:creationId xmlns:a16="http://schemas.microsoft.com/office/drawing/2014/main" id="{66BF7C95-54D3-CF39-E797-F7C4C0B2FE62}"/>
              </a:ext>
            </a:extLst>
          </p:cNvPr>
          <p:cNvSpPr>
            <a:spLocks noGrp="1"/>
          </p:cNvSpPr>
          <p:nvPr>
            <p:ph type="body" sz="quarter" idx="13"/>
          </p:nvPr>
        </p:nvSpPr>
        <p:spPr/>
        <p:txBody>
          <a:bodyPr/>
          <a:lstStyle/>
          <a:p>
            <a:r>
              <a:rPr lang="en-US" b="0" i="0" dirty="0">
                <a:effectLst/>
                <a:latin typeface="Cambria" panose="02040503050406030204" pitchFamily="18" charset="0"/>
                <a:ea typeface="Cambria" panose="02040503050406030204" pitchFamily="18" charset="0"/>
              </a:rPr>
              <a:t>Social media app development has actually become an important mechanism that links us to likewise people. It helps in social networking that is undoubtedly today’s major way to make reputation in the global marketplace with fewer efforts.</a:t>
            </a:r>
          </a:p>
          <a:p>
            <a:endParaRPr lang="en-US" dirty="0">
              <a:latin typeface="Cambria" panose="02040503050406030204" pitchFamily="18" charset="0"/>
              <a:ea typeface="Cambria" panose="02040503050406030204" pitchFamily="18" charset="0"/>
            </a:endParaRPr>
          </a:p>
          <a:p>
            <a:r>
              <a:rPr lang="en-US" b="0" i="0" dirty="0">
                <a:effectLst/>
                <a:latin typeface="Cambria" panose="02040503050406030204" pitchFamily="18" charset="0"/>
                <a:ea typeface="Cambria" panose="02040503050406030204" pitchFamily="18" charset="0"/>
              </a:rPr>
              <a:t>This app development approach motivates your workers who are previously using not just one; however a couple of social media networks by demonstrating them that you are proficient in your field and you hold the mobile future.</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8709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4EAD-5600-33EA-FD38-20FDA22FD1B5}"/>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SCOPES AND GOALS</a:t>
            </a:r>
          </a:p>
        </p:txBody>
      </p:sp>
      <p:sp>
        <p:nvSpPr>
          <p:cNvPr id="3" name="Text Placeholder 2">
            <a:extLst>
              <a:ext uri="{FF2B5EF4-FFF2-40B4-BE49-F238E27FC236}">
                <a16:creationId xmlns:a16="http://schemas.microsoft.com/office/drawing/2014/main" id="{518FB59B-2689-1143-86C9-92481A1B1686}"/>
              </a:ext>
            </a:extLst>
          </p:cNvPr>
          <p:cNvSpPr>
            <a:spLocks noGrp="1"/>
          </p:cNvSpPr>
          <p:nvPr>
            <p:ph type="body" sz="quarter" idx="13"/>
          </p:nvPr>
        </p:nvSpPr>
        <p:spPr/>
        <p:txBody>
          <a:bodyPr/>
          <a:lstStyle/>
          <a:p>
            <a:pPr algn="l" fontAlgn="base"/>
            <a:endParaRPr lang="en-US" b="0" i="0" dirty="0">
              <a:effectLst/>
              <a:latin typeface="Cambria" panose="02040503050406030204" pitchFamily="18" charset="0"/>
              <a:ea typeface="Cambria" panose="02040503050406030204" pitchFamily="18" charset="0"/>
            </a:endParaRPr>
          </a:p>
          <a:p>
            <a:pPr marL="0" indent="0" algn="l" fontAlgn="base">
              <a:buNone/>
            </a:pPr>
            <a:r>
              <a:rPr lang="en-US" dirty="0">
                <a:latin typeface="Cambria" panose="02040503050406030204" pitchFamily="18" charset="0"/>
                <a:ea typeface="Cambria" panose="02040503050406030204" pitchFamily="18" charset="0"/>
              </a:rPr>
              <a:t>The scopes and goals of Connect are as follows:</a:t>
            </a:r>
          </a:p>
          <a:p>
            <a:pPr marL="0" indent="0" algn="l" fontAlgn="base">
              <a:buNone/>
            </a:pPr>
            <a:endParaRPr lang="en-US" dirty="0">
              <a:latin typeface="Cambria" panose="02040503050406030204" pitchFamily="18" charset="0"/>
              <a:ea typeface="Cambria" panose="02040503050406030204" pitchFamily="18" charset="0"/>
            </a:endParaRPr>
          </a:p>
          <a:p>
            <a:pPr algn="l" fontAlgn="base"/>
            <a:r>
              <a:rPr lang="en-US" b="0" i="0" dirty="0">
                <a:effectLst/>
                <a:latin typeface="Cambria" panose="02040503050406030204" pitchFamily="18" charset="0"/>
                <a:ea typeface="Cambria" panose="02040503050406030204" pitchFamily="18" charset="0"/>
              </a:rPr>
              <a:t>Increasing brand awareness</a:t>
            </a:r>
          </a:p>
          <a:p>
            <a:pPr algn="l" fontAlgn="base"/>
            <a:r>
              <a:rPr lang="en-US" b="0" i="0" dirty="0">
                <a:effectLst/>
                <a:latin typeface="Cambria" panose="02040503050406030204" pitchFamily="18" charset="0"/>
                <a:ea typeface="Cambria" panose="02040503050406030204" pitchFamily="18" charset="0"/>
              </a:rPr>
              <a:t>Driving website traffic</a:t>
            </a:r>
          </a:p>
          <a:p>
            <a:pPr algn="l" fontAlgn="base"/>
            <a:r>
              <a:rPr lang="en-US" b="0" i="0" dirty="0">
                <a:effectLst/>
                <a:latin typeface="Cambria" panose="02040503050406030204" pitchFamily="18" charset="0"/>
                <a:ea typeface="Cambria" panose="02040503050406030204" pitchFamily="18" charset="0"/>
              </a:rPr>
              <a:t>Getting more leads</a:t>
            </a:r>
          </a:p>
          <a:p>
            <a:pPr algn="l" fontAlgn="base"/>
            <a:r>
              <a:rPr lang="en-US" b="0" i="0" dirty="0">
                <a:effectLst/>
                <a:latin typeface="Cambria" panose="02040503050406030204" pitchFamily="18" charset="0"/>
                <a:ea typeface="Cambria" panose="02040503050406030204" pitchFamily="18" charset="0"/>
              </a:rPr>
              <a:t>Boosting user engagement</a:t>
            </a:r>
          </a:p>
          <a:p>
            <a:pPr algn="l" fontAlgn="base"/>
            <a:r>
              <a:rPr lang="en-US" b="0" i="0" dirty="0">
                <a:effectLst/>
                <a:latin typeface="Cambria" panose="02040503050406030204" pitchFamily="18" charset="0"/>
                <a:ea typeface="Cambria" panose="02040503050406030204" pitchFamily="18" charset="0"/>
              </a:rPr>
              <a:t>Improving customer service</a:t>
            </a:r>
          </a:p>
          <a:p>
            <a:pPr fontAlgn="base"/>
            <a:r>
              <a:rPr lang="en-US" b="0" i="0" dirty="0">
                <a:effectLst/>
                <a:latin typeface="Cambria" panose="02040503050406030204" pitchFamily="18" charset="0"/>
                <a:ea typeface="Cambria" panose="02040503050406030204" pitchFamily="18" charset="0"/>
              </a:rPr>
              <a:t>Enhancing brand reputation</a:t>
            </a:r>
          </a:p>
          <a:p>
            <a:pPr algn="l" fontAlgn="base"/>
            <a:r>
              <a:rPr lang="en-US" b="0" i="0" dirty="0">
                <a:effectLst/>
                <a:latin typeface="Cambria" panose="02040503050406030204" pitchFamily="18" charset="0"/>
                <a:ea typeface="Cambria" panose="02040503050406030204" pitchFamily="18" charset="0"/>
              </a:rPr>
              <a:t>Creating more conversations</a:t>
            </a:r>
          </a:p>
          <a:p>
            <a:pPr algn="l" fontAlgn="base"/>
            <a:r>
              <a:rPr lang="en-US" b="0" i="0" dirty="0">
                <a:effectLst/>
                <a:latin typeface="Cambria" panose="02040503050406030204" pitchFamily="18" charset="0"/>
                <a:ea typeface="Cambria" panose="02040503050406030204" pitchFamily="18" charset="0"/>
              </a:rPr>
              <a:t>Understanding your customers</a:t>
            </a:r>
          </a:p>
          <a:p>
            <a:pPr algn="l" fontAlgn="base"/>
            <a:r>
              <a:rPr lang="en-US" b="0" i="0" dirty="0">
                <a:effectLst/>
                <a:latin typeface="Cambria" panose="02040503050406030204" pitchFamily="18" charset="0"/>
                <a:ea typeface="Cambria" panose="02040503050406030204" pitchFamily="18" charset="0"/>
              </a:rPr>
              <a:t>Tracking your mentions</a:t>
            </a:r>
          </a:p>
          <a:p>
            <a:endParaRPr lang="en-US" dirty="0"/>
          </a:p>
        </p:txBody>
      </p:sp>
    </p:spTree>
    <p:extLst>
      <p:ext uri="{BB962C8B-B14F-4D97-AF65-F5344CB8AC3E}">
        <p14:creationId xmlns:p14="http://schemas.microsoft.com/office/powerpoint/2010/main" val="370998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93E25-7E5A-A517-4C87-AEFED87A2430}"/>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DELIVERABLES</a:t>
            </a:r>
          </a:p>
        </p:txBody>
      </p:sp>
      <p:sp>
        <p:nvSpPr>
          <p:cNvPr id="3" name="Text Placeholder 2">
            <a:extLst>
              <a:ext uri="{FF2B5EF4-FFF2-40B4-BE49-F238E27FC236}">
                <a16:creationId xmlns:a16="http://schemas.microsoft.com/office/drawing/2014/main" id="{6A465639-73CC-6CB6-4F05-76608D85E1B6}"/>
              </a:ext>
            </a:extLst>
          </p:cNvPr>
          <p:cNvSpPr>
            <a:spLocks noGrp="1"/>
          </p:cNvSpPr>
          <p:nvPr>
            <p:ph type="body" sz="quarter" idx="13"/>
          </p:nvPr>
        </p:nvSpPr>
        <p:spPr/>
        <p:txBody>
          <a:bodyPr/>
          <a:lstStyle/>
          <a:p>
            <a:pPr marL="0" indent="0">
              <a:buNone/>
            </a:pPr>
            <a:endParaRPr lang="en-US" dirty="0">
              <a:effectLst/>
              <a:latin typeface="Cambria" panose="02040503050406030204" pitchFamily="18" charset="0"/>
              <a:ea typeface="Cambria" panose="02040503050406030204" pitchFamily="18" charset="0"/>
            </a:endParaRPr>
          </a:p>
          <a:p>
            <a:pPr marL="0" indent="0">
              <a:buNone/>
            </a:pPr>
            <a:r>
              <a:rPr lang="en-US" sz="1600" dirty="0">
                <a:effectLst/>
                <a:latin typeface="Cambria" panose="02040503050406030204" pitchFamily="18" charset="0"/>
                <a:ea typeface="Cambria" panose="02040503050406030204" pitchFamily="18" charset="0"/>
              </a:rPr>
              <a:t>The most common types of deliverables are as follows:</a:t>
            </a:r>
          </a:p>
          <a:p>
            <a:pPr marL="0" indent="0">
              <a:buNone/>
            </a:pPr>
            <a:endParaRPr lang="en-US" sz="1600" dirty="0">
              <a:effectLst/>
              <a:latin typeface="Cambria" panose="02040503050406030204" pitchFamily="18" charset="0"/>
              <a:ea typeface="Cambria" panose="02040503050406030204" pitchFamily="18" charset="0"/>
            </a:endParaRPr>
          </a:p>
          <a:p>
            <a:r>
              <a:rPr lang="en-US" sz="1600" i="0" dirty="0">
                <a:effectLst/>
                <a:latin typeface="Cambria" panose="02040503050406030204" pitchFamily="18" charset="0"/>
                <a:ea typeface="Cambria" panose="02040503050406030204" pitchFamily="18" charset="0"/>
              </a:rPr>
              <a:t>Static </a:t>
            </a:r>
            <a:r>
              <a:rPr lang="en-US" sz="1600" dirty="0">
                <a:latin typeface="Cambria" panose="02040503050406030204" pitchFamily="18" charset="0"/>
                <a:ea typeface="Cambria" panose="02040503050406030204" pitchFamily="18" charset="0"/>
              </a:rPr>
              <a:t>Connect </a:t>
            </a:r>
            <a:r>
              <a:rPr lang="en-US" sz="1600" i="0" dirty="0">
                <a:effectLst/>
                <a:latin typeface="Cambria" panose="02040503050406030204" pitchFamily="18" charset="0"/>
                <a:ea typeface="Cambria" panose="02040503050406030204" pitchFamily="18" charset="0"/>
              </a:rPr>
              <a:t>post </a:t>
            </a:r>
            <a:endParaRPr lang="en-US" sz="1600" i="0" dirty="0">
              <a:latin typeface="Cambria" panose="02040503050406030204" pitchFamily="18" charset="0"/>
              <a:ea typeface="Cambria" panose="02040503050406030204" pitchFamily="18" charset="0"/>
            </a:endParaRPr>
          </a:p>
          <a:p>
            <a:r>
              <a:rPr lang="en-US" sz="1600" i="0" dirty="0">
                <a:effectLst/>
                <a:latin typeface="Cambria" panose="02040503050406030204" pitchFamily="18" charset="0"/>
                <a:ea typeface="Cambria" panose="02040503050406030204" pitchFamily="18" charset="0"/>
              </a:rPr>
              <a:t>Carousel Connect post</a:t>
            </a:r>
            <a:endParaRPr lang="en-US" sz="1600" dirty="0">
              <a:effectLst/>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Connect</a:t>
            </a:r>
            <a:r>
              <a:rPr lang="en-US" sz="1600" i="0" dirty="0">
                <a:effectLst/>
                <a:latin typeface="Cambria" panose="02040503050406030204" pitchFamily="18" charset="0"/>
                <a:ea typeface="Cambria" panose="02040503050406030204" pitchFamily="18" charset="0"/>
              </a:rPr>
              <a:t> reels</a:t>
            </a:r>
          </a:p>
          <a:p>
            <a:r>
              <a:rPr lang="en-US" sz="1600" dirty="0">
                <a:latin typeface="Cambria" panose="02040503050406030204" pitchFamily="18" charset="0"/>
                <a:ea typeface="Cambria" panose="02040503050406030204" pitchFamily="18" charset="0"/>
              </a:rPr>
              <a:t>Connect</a:t>
            </a:r>
            <a:r>
              <a:rPr lang="en-US" sz="1600" i="0" dirty="0">
                <a:effectLst/>
                <a:latin typeface="Cambria" panose="02040503050406030204" pitchFamily="18" charset="0"/>
                <a:ea typeface="Cambria" panose="02040503050406030204" pitchFamily="18" charset="0"/>
              </a:rPr>
              <a:t> story</a:t>
            </a:r>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C</a:t>
            </a:r>
            <a:r>
              <a:rPr lang="en-US" sz="1600" i="0" dirty="0">
                <a:effectLst/>
                <a:latin typeface="Cambria" panose="02040503050406030204" pitchFamily="18" charset="0"/>
                <a:ea typeface="Cambria" panose="02040503050406030204" pitchFamily="18" charset="0"/>
              </a:rPr>
              <a:t>TV</a:t>
            </a:r>
          </a:p>
          <a:p>
            <a:r>
              <a:rPr lang="en-US" sz="1600" i="0" dirty="0">
                <a:effectLst/>
                <a:latin typeface="Cambria" panose="02040503050406030204" pitchFamily="18" charset="0"/>
                <a:ea typeface="Cambria" panose="02040503050406030204" pitchFamily="18" charset="0"/>
              </a:rPr>
              <a:t>Blog post</a:t>
            </a:r>
            <a:endParaRPr lang="en-US" sz="1600" dirty="0">
              <a:latin typeface="Cambria" panose="02040503050406030204" pitchFamily="18" charset="0"/>
              <a:ea typeface="Cambria" panose="02040503050406030204" pitchFamily="18" charset="0"/>
            </a:endParaRPr>
          </a:p>
          <a:p>
            <a:r>
              <a:rPr lang="en-US" sz="1600" i="0" dirty="0">
                <a:effectLst/>
                <a:latin typeface="Cambria" panose="02040503050406030204" pitchFamily="18" charset="0"/>
                <a:ea typeface="Cambria" panose="02040503050406030204" pitchFamily="18" charset="0"/>
              </a:rPr>
              <a:t>Pinterest pin</a:t>
            </a:r>
            <a:endParaRPr lang="en-US" sz="1600" dirty="0">
              <a:effectLst/>
              <a:latin typeface="Cambria" panose="02040503050406030204" pitchFamily="18" charset="0"/>
              <a:ea typeface="Cambria" panose="02040503050406030204" pitchFamily="18" charset="0"/>
            </a:endParaRPr>
          </a:p>
          <a:p>
            <a:endParaRPr lang="en-US" dirty="0"/>
          </a:p>
        </p:txBody>
      </p:sp>
    </p:spTree>
    <p:extLst>
      <p:ext uri="{BB962C8B-B14F-4D97-AF65-F5344CB8AC3E}">
        <p14:creationId xmlns:p14="http://schemas.microsoft.com/office/powerpoint/2010/main" val="399210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FF0D-FF3B-0F86-9761-B45499FC37B7}"/>
              </a:ext>
            </a:extLst>
          </p:cNvPr>
          <p:cNvSpPr>
            <a:spLocks noGrp="1"/>
          </p:cNvSpPr>
          <p:nvPr>
            <p:ph type="title"/>
          </p:nvPr>
        </p:nvSpPr>
        <p:spPr/>
        <p:txBody>
          <a:bodyPr>
            <a:normAutofit fontScale="90000"/>
          </a:bodyPr>
          <a:lstStyle/>
          <a:p>
            <a:r>
              <a:rPr lang="en-US" dirty="0">
                <a:latin typeface="Cambria" panose="02040503050406030204" pitchFamily="18" charset="0"/>
                <a:ea typeface="Cambria" panose="02040503050406030204" pitchFamily="18" charset="0"/>
              </a:rPr>
              <a:t>RISK MANAGEMENT </a:t>
            </a:r>
          </a:p>
        </p:txBody>
      </p:sp>
      <p:sp>
        <p:nvSpPr>
          <p:cNvPr id="3" name="Text Placeholder 2">
            <a:extLst>
              <a:ext uri="{FF2B5EF4-FFF2-40B4-BE49-F238E27FC236}">
                <a16:creationId xmlns:a16="http://schemas.microsoft.com/office/drawing/2014/main" id="{587D220A-4F7F-5A11-498F-C22368AEC480}"/>
              </a:ext>
            </a:extLst>
          </p:cNvPr>
          <p:cNvSpPr>
            <a:spLocks noGrp="1"/>
          </p:cNvSpPr>
          <p:nvPr>
            <p:ph type="body" sz="quarter" idx="13"/>
          </p:nvPr>
        </p:nvSpPr>
        <p:spPr/>
        <p:txBody>
          <a:bodyPr/>
          <a:lstStyle/>
          <a:p>
            <a:r>
              <a:rPr lang="en-US" b="0" i="0" dirty="0">
                <a:effectLst/>
                <a:latin typeface="Cambria" panose="02040503050406030204" pitchFamily="18" charset="0"/>
                <a:ea typeface="Cambria" panose="02040503050406030204" pitchFamily="18" charset="0"/>
              </a:rPr>
              <a:t>Risk management is the process of identifying potential risks in your investment portfolio, and taking steps to mitigate accordingly</a:t>
            </a:r>
            <a:r>
              <a:rPr lang="en-US" b="0" i="0" dirty="0">
                <a:solidFill>
                  <a:srgbClr val="1E1A1A"/>
                </a:solidFill>
                <a:effectLst/>
                <a:latin typeface="Matter SQ"/>
              </a:rPr>
              <a:t>.</a:t>
            </a:r>
          </a:p>
          <a:p>
            <a:pPr marL="0" indent="0">
              <a:buNone/>
            </a:pPr>
            <a:endParaRPr lang="en-US" b="0" i="0" dirty="0">
              <a:solidFill>
                <a:srgbClr val="1E1A1A"/>
              </a:solidFill>
              <a:effectLst/>
              <a:latin typeface="Matter SQ"/>
            </a:endParaRPr>
          </a:p>
          <a:p>
            <a:pPr marL="0" indent="0">
              <a:buNone/>
            </a:pPr>
            <a:r>
              <a:rPr lang="en-US" dirty="0">
                <a:latin typeface="Cambria" panose="02040503050406030204" pitchFamily="18" charset="0"/>
                <a:ea typeface="Cambria" panose="02040503050406030204" pitchFamily="18" charset="0"/>
              </a:rPr>
              <a:t>Connect manages risk using the following </a:t>
            </a:r>
          </a:p>
          <a:p>
            <a:pPr marL="0" indent="0">
              <a:buNone/>
            </a:pP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Two-Factor Authentication</a:t>
            </a:r>
          </a:p>
          <a:p>
            <a:r>
              <a:rPr lang="en-US" dirty="0">
                <a:latin typeface="Cambria" panose="02040503050406030204" pitchFamily="18" charset="0"/>
                <a:ea typeface="Cambria" panose="02040503050406030204" pitchFamily="18" charset="0"/>
              </a:rPr>
              <a:t>Strong passwords</a:t>
            </a:r>
          </a:p>
          <a:p>
            <a:r>
              <a:rPr lang="en-US" dirty="0">
                <a:latin typeface="Cambria" panose="02040503050406030204" pitchFamily="18" charset="0"/>
                <a:ea typeface="Cambria" panose="02040503050406030204" pitchFamily="18" charset="0"/>
              </a:rPr>
              <a:t>Suspicious login Notifications</a:t>
            </a:r>
          </a:p>
          <a:p>
            <a:r>
              <a:rPr lang="en-US" dirty="0">
                <a:latin typeface="Cambria" panose="02040503050406030204" pitchFamily="18" charset="0"/>
                <a:ea typeface="Cambria" panose="02040503050406030204" pitchFamily="18" charset="0"/>
              </a:rPr>
              <a:t>Universal hack lock</a:t>
            </a:r>
          </a:p>
          <a:p>
            <a:r>
              <a:rPr lang="en-US" dirty="0">
                <a:latin typeface="Cambria" panose="02040503050406030204" pitchFamily="18" charset="0"/>
                <a:ea typeface="Cambria" panose="02040503050406030204" pitchFamily="18" charset="0"/>
              </a:rPr>
              <a:t>Restricting an account</a:t>
            </a:r>
          </a:p>
          <a:p>
            <a:r>
              <a:rPr lang="en-US" dirty="0">
                <a:latin typeface="Cambria" panose="02040503050406030204" pitchFamily="18" charset="0"/>
                <a:ea typeface="Cambria" panose="02040503050406030204" pitchFamily="18" charset="0"/>
              </a:rPr>
              <a:t>Keeping private accounts</a:t>
            </a:r>
          </a:p>
          <a:p>
            <a:pPr marL="0" indent="0">
              <a:buNone/>
            </a:pPr>
            <a:endParaRPr lang="en-US" dirty="0">
              <a:solidFill>
                <a:srgbClr val="1E1A1A"/>
              </a:solidFill>
              <a:latin typeface="Matter SQ"/>
            </a:endParaRPr>
          </a:p>
          <a:p>
            <a:endParaRPr lang="en-US" dirty="0"/>
          </a:p>
        </p:txBody>
      </p:sp>
    </p:spTree>
    <p:extLst>
      <p:ext uri="{BB962C8B-B14F-4D97-AF65-F5344CB8AC3E}">
        <p14:creationId xmlns:p14="http://schemas.microsoft.com/office/powerpoint/2010/main" val="2098801946"/>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18427</TotalTime>
  <Words>758</Words>
  <Application>Microsoft Office PowerPoint</Application>
  <PresentationFormat>On-screen Show (16:9)</PresentationFormat>
  <Paragraphs>102</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Calibri</vt:lpstr>
      <vt:lpstr>arial</vt:lpstr>
      <vt:lpstr>arial</vt:lpstr>
      <vt:lpstr>Public Sans</vt:lpstr>
      <vt:lpstr>Cambria</vt:lpstr>
      <vt:lpstr>Noto Sans Symbols</vt:lpstr>
      <vt:lpstr>Matter SQ</vt:lpstr>
      <vt:lpstr>Wingdings</vt:lpstr>
      <vt:lpstr>Arial Black</vt:lpstr>
      <vt:lpstr>Simple Light</vt:lpstr>
      <vt:lpstr>PowerPoint Presentation</vt:lpstr>
      <vt:lpstr>SOFTWARE REQUIREMENT SPECIFICATION(SRS)</vt:lpstr>
      <vt:lpstr>OVERVIEW </vt:lpstr>
      <vt:lpstr>CUSTOMERS AND PLATFORM</vt:lpstr>
      <vt:lpstr>FUNCTIONALITY</vt:lpstr>
      <vt:lpstr>DEVELOPMENT RESPONSIBILITY</vt:lpstr>
      <vt:lpstr>SCOPES AND GOALS</vt:lpstr>
      <vt:lpstr>DELIVERABLES</vt:lpstr>
      <vt:lpstr>RISK MANAGEMENT </vt:lpstr>
      <vt:lpstr>RISK MITIGATION</vt:lpstr>
      <vt:lpstr>SCHEDULES AND ESTIMATES</vt:lpstr>
      <vt:lpstr>TECHNICAL PROCESS</vt:lpstr>
      <vt:lpstr>Task 1</vt:lpstr>
      <vt:lpstr>Task 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Kishore Kumar</cp:lastModifiedBy>
  <cp:revision>2386</cp:revision>
  <dcterms:created xsi:type="dcterms:W3CDTF">2020-08-13T11:21:46Z</dcterms:created>
  <dcterms:modified xsi:type="dcterms:W3CDTF">2023-03-03T14:55:06Z</dcterms:modified>
</cp:coreProperties>
</file>